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57" r:id="rId4"/>
    <p:sldId id="263" r:id="rId5"/>
    <p:sldId id="258" r:id="rId6"/>
    <p:sldId id="259" r:id="rId7"/>
    <p:sldId id="260" r:id="rId8"/>
    <p:sldId id="264" r:id="rId9"/>
    <p:sldId id="262" r:id="rId10"/>
    <p:sldId id="265"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3708D-5AD2-4B3A-970D-009FE62227B7}" type="datetimeFigureOut">
              <a:rPr lang="en-US" smtClean="0"/>
              <a:t>10/13/2017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8E25E-FBEF-4EF3-B1A2-90EB86A62C99}" type="slidenum">
              <a:rPr lang="en-US" smtClean="0"/>
              <a:t>‹#›</a:t>
            </a:fld>
            <a:endParaRPr lang="en-US"/>
          </a:p>
        </p:txBody>
      </p:sp>
    </p:spTree>
    <p:extLst>
      <p:ext uri="{BB962C8B-B14F-4D97-AF65-F5344CB8AC3E}">
        <p14:creationId xmlns:p14="http://schemas.microsoft.com/office/powerpoint/2010/main" val="281161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E25E-FBEF-4EF3-B1A2-90EB86A62C99}" type="slidenum">
              <a:rPr lang="en-US" smtClean="0"/>
              <a:t>5</a:t>
            </a:fld>
            <a:endParaRPr lang="en-US"/>
          </a:p>
        </p:txBody>
      </p:sp>
    </p:spTree>
    <p:extLst>
      <p:ext uri="{BB962C8B-B14F-4D97-AF65-F5344CB8AC3E}">
        <p14:creationId xmlns:p14="http://schemas.microsoft.com/office/powerpoint/2010/main" val="408441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B6301B-1128-499D-AD76-089720E84C0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172985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6301B-1128-499D-AD76-089720E84C0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24602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6301B-1128-499D-AD76-089720E84C0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201916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6301B-1128-499D-AD76-089720E84C0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236018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6301B-1128-499D-AD76-089720E84C0B}"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54476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6301B-1128-499D-AD76-089720E84C0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272388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6301B-1128-499D-AD76-089720E84C0B}"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99470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6301B-1128-499D-AD76-089720E84C0B}"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24239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6301B-1128-499D-AD76-089720E84C0B}"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91017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6301B-1128-499D-AD76-089720E84C0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364916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6301B-1128-499D-AD76-089720E84C0B}"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7EBF-8DF6-4295-B0E8-826915DFEDFC}" type="slidenum">
              <a:rPr lang="en-US" smtClean="0"/>
              <a:t>‹#›</a:t>
            </a:fld>
            <a:endParaRPr lang="en-US"/>
          </a:p>
        </p:txBody>
      </p:sp>
    </p:spTree>
    <p:extLst>
      <p:ext uri="{BB962C8B-B14F-4D97-AF65-F5344CB8AC3E}">
        <p14:creationId xmlns:p14="http://schemas.microsoft.com/office/powerpoint/2010/main" val="40215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6301B-1128-499D-AD76-089720E84C0B}" type="datetimeFigureOut">
              <a:rPr lang="en-US" smtClean="0"/>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D7EBF-8DF6-4295-B0E8-826915DFEDFC}" type="slidenum">
              <a:rPr lang="en-US" smtClean="0"/>
              <a:t>‹#›</a:t>
            </a:fld>
            <a:endParaRPr lang="en-US"/>
          </a:p>
        </p:txBody>
      </p:sp>
    </p:spTree>
    <p:extLst>
      <p:ext uri="{BB962C8B-B14F-4D97-AF65-F5344CB8AC3E}">
        <p14:creationId xmlns:p14="http://schemas.microsoft.com/office/powerpoint/2010/main" val="3205947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tl.yale.edu/teaching/ideas-teaching/teaching-controversial-topics" TargetMode="External"/><Relationship Id="rId2" Type="http://schemas.openxmlformats.org/officeDocument/2006/relationships/hyperlink" Target="http://www.learnnc.org/lp/editions/nchist-eg/6633" TargetMode="External"/><Relationship Id="rId1" Type="http://schemas.openxmlformats.org/officeDocument/2006/relationships/slideLayout" Target="../slideLayouts/slideLayout7.xml"/><Relationship Id="rId4" Type="http://schemas.openxmlformats.org/officeDocument/2006/relationships/hyperlink" Target="http://www.crlt.umich.edu/tstrategies/ts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digitalnc.org/cdm/ref/collection/ncmemory/id/119318"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ourdocuments.gov/doc.php?flash=true&amp;doc=52"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ncpedia.org/eugenics-boar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857" y="304800"/>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Teaching Sensitive Subjects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08531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21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3400"/>
            <a:ext cx="7696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a:t>Be an </a:t>
            </a:r>
            <a:r>
              <a:rPr lang="en-US" sz="5400"/>
              <a:t>effective facilitator</a:t>
            </a:r>
            <a:endParaRPr lang="en-US" sz="5400" dirty="0"/>
          </a:p>
        </p:txBody>
      </p:sp>
      <p:sp>
        <p:nvSpPr>
          <p:cNvPr id="4" name="TextBox 3"/>
          <p:cNvSpPr txBox="1"/>
          <p:nvPr/>
        </p:nvSpPr>
        <p:spPr>
          <a:xfrm>
            <a:off x="381000" y="3581400"/>
            <a:ext cx="84582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AutoNum type="arabicPeriod"/>
            </a:pPr>
            <a:r>
              <a:rPr lang="en-US" sz="2800" dirty="0"/>
              <a:t>Enforce the rules.</a:t>
            </a:r>
          </a:p>
          <a:p>
            <a:pPr marL="342900" indent="-342900">
              <a:buAutoNum type="arabicPeriod"/>
            </a:pPr>
            <a:r>
              <a:rPr lang="en-US" sz="2800" dirty="0"/>
              <a:t>Intervene if the discussion gets too heated.</a:t>
            </a:r>
          </a:p>
        </p:txBody>
      </p:sp>
    </p:spTree>
    <p:extLst>
      <p:ext uri="{BB962C8B-B14F-4D97-AF65-F5344CB8AC3E}">
        <p14:creationId xmlns:p14="http://schemas.microsoft.com/office/powerpoint/2010/main" val="59200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696200" cy="2800767"/>
          </a:xfrm>
          <a:prstGeom prst="rect">
            <a:avLst/>
          </a:prstGeom>
          <a:noFill/>
        </p:spPr>
        <p:txBody>
          <a:bodyPr wrap="square" rtlCol="0">
            <a:spAutoFit/>
          </a:bodyPr>
          <a:lstStyle/>
          <a:p>
            <a:pPr algn="ctr"/>
            <a:r>
              <a:rPr lang="en-US" sz="4400" dirty="0"/>
              <a:t>Once the discussion has ended, have students provide an objective summary of the different viewpoints presented.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276600"/>
            <a:ext cx="4953000" cy="327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8400" y="3886200"/>
            <a:ext cx="4038600" cy="646331"/>
          </a:xfrm>
          <a:prstGeom prst="rect">
            <a:avLst/>
          </a:prstGeom>
          <a:noFill/>
        </p:spPr>
        <p:txBody>
          <a:bodyPr wrap="square" rtlCol="0">
            <a:spAutoFit/>
          </a:bodyPr>
          <a:lstStyle/>
          <a:p>
            <a:r>
              <a:rPr lang="en-US" dirty="0">
                <a:solidFill>
                  <a:schemeClr val="bg1"/>
                </a:solidFill>
              </a:rPr>
              <a:t>Viewpoint A                           Viewpoint B</a:t>
            </a:r>
          </a:p>
          <a:p>
            <a:endParaRPr lang="en-US" dirty="0">
              <a:solidFill>
                <a:schemeClr val="bg1"/>
              </a:solidFill>
            </a:endParaRPr>
          </a:p>
        </p:txBody>
      </p:sp>
      <p:sp>
        <p:nvSpPr>
          <p:cNvPr id="4" name="TextBox 3"/>
          <p:cNvSpPr txBox="1"/>
          <p:nvPr/>
        </p:nvSpPr>
        <p:spPr>
          <a:xfrm>
            <a:off x="2590800" y="4114800"/>
            <a:ext cx="838200" cy="369332"/>
          </a:xfrm>
          <a:prstGeom prst="rect">
            <a:avLst/>
          </a:prstGeom>
          <a:noFill/>
        </p:spPr>
        <p:txBody>
          <a:bodyPr wrap="square" rtlCol="0">
            <a:spAutoFit/>
          </a:bodyPr>
          <a:lstStyle/>
          <a:p>
            <a:endParaRPr lang="en-US" dirty="0"/>
          </a:p>
        </p:txBody>
      </p:sp>
      <p:sp>
        <p:nvSpPr>
          <p:cNvPr id="6" name="TextBox 5"/>
          <p:cNvSpPr txBox="1"/>
          <p:nvPr/>
        </p:nvSpPr>
        <p:spPr>
          <a:xfrm>
            <a:off x="3390900" y="4964668"/>
            <a:ext cx="2133600" cy="369332"/>
          </a:xfrm>
          <a:prstGeom prst="rect">
            <a:avLst/>
          </a:prstGeom>
          <a:noFill/>
        </p:spPr>
        <p:txBody>
          <a:bodyPr wrap="square" rtlCol="0">
            <a:spAutoFit/>
          </a:bodyPr>
          <a:lstStyle/>
          <a:p>
            <a:pPr algn="ctr"/>
            <a:r>
              <a:rPr lang="en-US" dirty="0">
                <a:solidFill>
                  <a:schemeClr val="bg1"/>
                </a:solidFill>
              </a:rPr>
              <a:t>Viewpoint C</a:t>
            </a:r>
          </a:p>
        </p:txBody>
      </p:sp>
    </p:spTree>
    <p:extLst>
      <p:ext uri="{BB962C8B-B14F-4D97-AF65-F5344CB8AC3E}">
        <p14:creationId xmlns:p14="http://schemas.microsoft.com/office/powerpoint/2010/main" val="160023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848600" cy="5262979"/>
          </a:xfrm>
          <a:prstGeom prst="rect">
            <a:avLst/>
          </a:prstGeom>
          <a:noFill/>
        </p:spPr>
        <p:txBody>
          <a:bodyPr wrap="square" rtlCol="0">
            <a:spAutoFit/>
          </a:bodyPr>
          <a:lstStyle/>
          <a:p>
            <a:r>
              <a:rPr lang="en-US" sz="3600" dirty="0"/>
              <a:t>An online search for teaching sensitive or controversial subjects will provide numerous articles. Here are </a:t>
            </a:r>
            <a:r>
              <a:rPr lang="en-US" sz="3600"/>
              <a:t>a few:</a:t>
            </a:r>
            <a:endParaRPr lang="en-US" dirty="0"/>
          </a:p>
          <a:p>
            <a:r>
              <a:rPr lang="en-US" sz="3200" dirty="0" err="1">
                <a:hlinkClick r:id="rId2"/>
              </a:rPr>
              <a:t>LearnNC</a:t>
            </a:r>
            <a:r>
              <a:rPr lang="en-US" sz="3200" dirty="0"/>
              <a:t> </a:t>
            </a:r>
            <a:r>
              <a:rPr lang="en-US" dirty="0"/>
              <a:t> </a:t>
            </a:r>
            <a:br>
              <a:rPr lang="en-US" dirty="0"/>
            </a:br>
            <a:r>
              <a:rPr lang="en-US" dirty="0"/>
              <a:t> </a:t>
            </a:r>
            <a:r>
              <a:rPr lang="en-US" dirty="0">
                <a:hlinkClick r:id="rId2"/>
              </a:rPr>
              <a:t>http://www.learnnc.org/lp/editions/nchist-eg/6633</a:t>
            </a:r>
            <a:endParaRPr lang="en-US" dirty="0"/>
          </a:p>
          <a:p>
            <a:endParaRPr lang="en-US" dirty="0"/>
          </a:p>
          <a:p>
            <a:r>
              <a:rPr lang="en-US" sz="3200" dirty="0">
                <a:hlinkClick r:id="rId3"/>
              </a:rPr>
              <a:t>Yale Center for Teaching and Learning </a:t>
            </a:r>
            <a:br>
              <a:rPr lang="en-US" dirty="0"/>
            </a:br>
            <a:r>
              <a:rPr lang="en-US" dirty="0">
                <a:hlinkClick r:id="rId3"/>
              </a:rPr>
              <a:t>http://ctl.yale.edu/teaching/ideas-teaching/teaching-controversial-topics</a:t>
            </a:r>
            <a:endParaRPr lang="en-US" dirty="0"/>
          </a:p>
          <a:p>
            <a:endParaRPr lang="en-US" dirty="0"/>
          </a:p>
          <a:p>
            <a:r>
              <a:rPr lang="en-US" sz="2800" dirty="0">
                <a:hlinkClick r:id="rId4"/>
              </a:rPr>
              <a:t>University of Michigan Center for Research on Learning and Teaching</a:t>
            </a:r>
            <a:endParaRPr lang="en-US" sz="2800" dirty="0"/>
          </a:p>
          <a:p>
            <a:r>
              <a:rPr lang="en-US" dirty="0">
                <a:hlinkClick r:id="rId4"/>
              </a:rPr>
              <a:t>http://www.crlt.umich.edu/tstrategies/tsd</a:t>
            </a:r>
            <a:endParaRPr lang="en-US" dirty="0"/>
          </a:p>
          <a:p>
            <a:endParaRPr lang="en-US" dirty="0"/>
          </a:p>
        </p:txBody>
      </p:sp>
    </p:spTree>
    <p:extLst>
      <p:ext uri="{BB962C8B-B14F-4D97-AF65-F5344CB8AC3E}">
        <p14:creationId xmlns:p14="http://schemas.microsoft.com/office/powerpoint/2010/main" val="418456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4029075"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1143000"/>
            <a:ext cx="3886200" cy="4401205"/>
          </a:xfrm>
          <a:prstGeom prst="rect">
            <a:avLst/>
          </a:prstGeom>
          <a:noFill/>
        </p:spPr>
        <p:txBody>
          <a:bodyPr wrap="square" rtlCol="0">
            <a:spAutoFit/>
          </a:bodyPr>
          <a:lstStyle/>
          <a:p>
            <a:r>
              <a:rPr lang="en-US" sz="2800" dirty="0"/>
              <a:t>This tutorial, “Teaching with Primary Sources,” is one of a series produced by the North Carolina State Historical Records Advisory Board with funding from the National Historical Records &amp; Records Commission.</a:t>
            </a:r>
          </a:p>
        </p:txBody>
      </p:sp>
    </p:spTree>
    <p:extLst>
      <p:ext uri="{BB962C8B-B14F-4D97-AF65-F5344CB8AC3E}">
        <p14:creationId xmlns:p14="http://schemas.microsoft.com/office/powerpoint/2010/main" val="62011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90600"/>
            <a:ext cx="8229600" cy="1630362"/>
          </a:xfrm>
        </p:spPr>
        <p:txBody>
          <a:bodyPr>
            <a:noAutofit/>
          </a:bodyPr>
          <a:lstStyle/>
          <a:p>
            <a:pPr algn="l"/>
            <a:r>
              <a:rPr lang="en-US" sz="2800" dirty="0"/>
              <a:t>Many events in history produced, and in some cases continue to produce, strong and conflicting emotions. It is important for students not only to know about these events in history but to be able to think critically about them and draw their own conclusions.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52800"/>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43400" y="4191000"/>
            <a:ext cx="4572000" cy="369332"/>
          </a:xfrm>
          <a:prstGeom prst="rect">
            <a:avLst/>
          </a:prstGeom>
          <a:noFill/>
        </p:spPr>
        <p:txBody>
          <a:bodyPr wrap="square" rtlCol="0">
            <a:spAutoFit/>
          </a:bodyPr>
          <a:lstStyle/>
          <a:p>
            <a:r>
              <a:rPr lang="en-US" dirty="0"/>
              <a:t>Bill of sale for two slaves</a:t>
            </a:r>
          </a:p>
        </p:txBody>
      </p:sp>
      <p:sp>
        <p:nvSpPr>
          <p:cNvPr id="6" name="TextBox 5"/>
          <p:cNvSpPr txBox="1"/>
          <p:nvPr/>
        </p:nvSpPr>
        <p:spPr>
          <a:xfrm>
            <a:off x="4346713" y="4560332"/>
            <a:ext cx="3276600" cy="246221"/>
          </a:xfrm>
          <a:prstGeom prst="rect">
            <a:avLst/>
          </a:prstGeom>
          <a:noFill/>
        </p:spPr>
        <p:txBody>
          <a:bodyPr wrap="square" rtlCol="0">
            <a:spAutoFit/>
          </a:bodyPr>
          <a:lstStyle/>
          <a:p>
            <a:r>
              <a:rPr lang="en-US" sz="1000" dirty="0">
                <a:hlinkClick r:id="rId3"/>
              </a:rPr>
              <a:t>Stanly County Museum of History, DPLA</a:t>
            </a:r>
            <a:endParaRPr lang="en-US" sz="1000" dirty="0"/>
          </a:p>
        </p:txBody>
      </p:sp>
    </p:spTree>
    <p:extLst>
      <p:ext uri="{BB962C8B-B14F-4D97-AF65-F5344CB8AC3E}">
        <p14:creationId xmlns:p14="http://schemas.microsoft.com/office/powerpoint/2010/main" val="378260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1"/>
            <a:ext cx="315182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541007"/>
            <a:ext cx="3075624" cy="1323439"/>
          </a:xfrm>
          <a:prstGeom prst="rect">
            <a:avLst/>
          </a:prstGeom>
          <a:noFill/>
        </p:spPr>
        <p:txBody>
          <a:bodyPr wrap="square" rtlCol="0">
            <a:spAutoFit/>
          </a:bodyPr>
          <a:lstStyle/>
          <a:p>
            <a:r>
              <a:rPr lang="en-US" sz="1400" dirty="0">
                <a:hlinkClick r:id="rId3"/>
              </a:rPr>
              <a:t>Plessy vs. Ferguson</a:t>
            </a:r>
            <a:r>
              <a:rPr lang="en-US" sz="1400" dirty="0"/>
              <a:t>, Judgement, Decided May 18, 1896; Records of the Supreme Court of the United States; Record Group 267; </a:t>
            </a:r>
            <a:r>
              <a:rPr lang="en-US" sz="1400" i="1" dirty="0"/>
              <a:t>Plessy v. Ferguson</a:t>
            </a:r>
            <a:r>
              <a:rPr lang="en-US" sz="1400" dirty="0"/>
              <a:t>, 163, #15248, National Archives.  </a:t>
            </a:r>
            <a:br>
              <a:rPr lang="en-US" dirty="0"/>
            </a:br>
            <a:endParaRPr lang="en-US" sz="1000" dirty="0"/>
          </a:p>
        </p:txBody>
      </p:sp>
      <p:sp>
        <p:nvSpPr>
          <p:cNvPr id="5" name="Rectangle 4"/>
          <p:cNvSpPr/>
          <p:nvPr/>
        </p:nvSpPr>
        <p:spPr>
          <a:xfrm>
            <a:off x="3581400" y="393443"/>
            <a:ext cx="4572000" cy="5016758"/>
          </a:xfrm>
          <a:prstGeom prst="rect">
            <a:avLst/>
          </a:prstGeom>
        </p:spPr>
        <p:txBody>
          <a:bodyPr>
            <a:spAutoFit/>
          </a:bodyPr>
          <a:lstStyle/>
          <a:p>
            <a:r>
              <a:rPr lang="en-US" sz="3200" dirty="0"/>
              <a:t>Learning to examine and evaluate the primary documents related to such topics contribute to understanding events in history. </a:t>
            </a:r>
          </a:p>
          <a:p>
            <a:endParaRPr lang="en-US" sz="3200" dirty="0"/>
          </a:p>
          <a:p>
            <a:r>
              <a:rPr lang="en-US" sz="3200" dirty="0"/>
              <a:t>Here are some tips for introducing sensitive topics in your classroom.</a:t>
            </a:r>
          </a:p>
        </p:txBody>
      </p:sp>
    </p:spTree>
    <p:extLst>
      <p:ext uri="{BB962C8B-B14F-4D97-AF65-F5344CB8AC3E}">
        <p14:creationId xmlns:p14="http://schemas.microsoft.com/office/powerpoint/2010/main" val="112762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8001000" cy="2677656"/>
          </a:xfrm>
          <a:prstGeom prst="rect">
            <a:avLst/>
          </a:prstGeom>
          <a:noFill/>
        </p:spPr>
        <p:txBody>
          <a:bodyPr wrap="square" rtlCol="0">
            <a:spAutoFit/>
          </a:bodyPr>
          <a:lstStyle/>
          <a:p>
            <a:r>
              <a:rPr lang="en-US" sz="2800" dirty="0"/>
              <a:t>First, identify which topics may be controversial, so you can be prepared to effectively lead discussions. Consider that some topics may raise other controversial issues. For instance, a study of a court case on reproductive rights may include a discussion of eugenics.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89513"/>
            <a:ext cx="3962400" cy="341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0" y="4191000"/>
            <a:ext cx="3810000" cy="369332"/>
          </a:xfrm>
          <a:prstGeom prst="rect">
            <a:avLst/>
          </a:prstGeom>
          <a:noFill/>
        </p:spPr>
        <p:txBody>
          <a:bodyPr wrap="square" rtlCol="0">
            <a:spAutoFit/>
          </a:bodyPr>
          <a:lstStyle/>
          <a:p>
            <a:pPr algn="ctr"/>
            <a:r>
              <a:rPr lang="en-US" dirty="0"/>
              <a:t>1950 Eugenics Pamphlet</a:t>
            </a:r>
          </a:p>
        </p:txBody>
      </p:sp>
      <p:sp>
        <p:nvSpPr>
          <p:cNvPr id="5" name="TextBox 4"/>
          <p:cNvSpPr txBox="1"/>
          <p:nvPr/>
        </p:nvSpPr>
        <p:spPr>
          <a:xfrm>
            <a:off x="4267200" y="4560332"/>
            <a:ext cx="4343400" cy="338554"/>
          </a:xfrm>
          <a:prstGeom prst="rect">
            <a:avLst/>
          </a:prstGeom>
          <a:noFill/>
        </p:spPr>
        <p:txBody>
          <a:bodyPr wrap="square" rtlCol="0">
            <a:spAutoFit/>
          </a:bodyPr>
          <a:lstStyle/>
          <a:p>
            <a:pPr algn="ctr"/>
            <a:r>
              <a:rPr lang="en-US" sz="1600" dirty="0">
                <a:hlinkClick r:id="rId4"/>
              </a:rPr>
              <a:t>NCpedia</a:t>
            </a:r>
            <a:endParaRPr lang="en-US" sz="1600" dirty="0"/>
          </a:p>
        </p:txBody>
      </p:sp>
    </p:spTree>
    <p:extLst>
      <p:ext uri="{BB962C8B-B14F-4D97-AF65-F5344CB8AC3E}">
        <p14:creationId xmlns:p14="http://schemas.microsoft.com/office/powerpoint/2010/main" val="47521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10600" cy="1569660"/>
          </a:xfrm>
          <a:prstGeom prst="rect">
            <a:avLst/>
          </a:prstGeom>
          <a:noFill/>
        </p:spPr>
        <p:txBody>
          <a:bodyPr wrap="square" rtlCol="0">
            <a:spAutoFit/>
          </a:bodyPr>
          <a:lstStyle/>
          <a:p>
            <a:r>
              <a:rPr lang="en-US" sz="3200" dirty="0"/>
              <a:t>When introducing the topic, ask what students  already know about the issue. This may reveal existing biases and viewpoints.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467" y="2514600"/>
            <a:ext cx="2835735" cy="359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24400" y="6248400"/>
            <a:ext cx="2209800" cy="246221"/>
          </a:xfrm>
          <a:prstGeom prst="rect">
            <a:avLst/>
          </a:prstGeom>
          <a:noFill/>
        </p:spPr>
        <p:txBody>
          <a:bodyPr wrap="square" rtlCol="0">
            <a:spAutoFit/>
          </a:bodyPr>
          <a:lstStyle/>
          <a:p>
            <a:r>
              <a:rPr lang="en-US" sz="1000" dirty="0"/>
              <a:t>Classroom </a:t>
            </a:r>
            <a:r>
              <a:rPr lang="en-US" sz="1000" dirty="0" err="1"/>
              <a:t>Cliipart</a:t>
            </a:r>
            <a:endParaRPr lang="en-US" sz="1000" dirty="0"/>
          </a:p>
        </p:txBody>
      </p:sp>
    </p:spTree>
    <p:extLst>
      <p:ext uri="{BB962C8B-B14F-4D97-AF65-F5344CB8AC3E}">
        <p14:creationId xmlns:p14="http://schemas.microsoft.com/office/powerpoint/2010/main" val="181323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077200" cy="1754326"/>
          </a:xfrm>
          <a:prstGeom prst="rect">
            <a:avLst/>
          </a:prstGeom>
          <a:noFill/>
        </p:spPr>
        <p:txBody>
          <a:bodyPr wrap="square" rtlCol="0">
            <a:spAutoFit/>
          </a:bodyPr>
          <a:lstStyle/>
          <a:p>
            <a:r>
              <a:rPr lang="en-US" sz="3600" dirty="0"/>
              <a:t>Present multiple perspectives on the topic. Finding quotes from secondary sources may be useful.</a:t>
            </a:r>
          </a:p>
        </p:txBody>
      </p:sp>
      <p:sp>
        <p:nvSpPr>
          <p:cNvPr id="3" name="Rectangle 2"/>
          <p:cNvSpPr/>
          <p:nvPr/>
        </p:nvSpPr>
        <p:spPr>
          <a:xfrm>
            <a:off x="1752600" y="2729345"/>
            <a:ext cx="54864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t>I think there are many times when it would be most efficient to use nuclear weapons.</a:t>
            </a:r>
          </a:p>
          <a:p>
            <a:r>
              <a:rPr lang="en-US" dirty="0"/>
              <a:t>                                     Curtis </a:t>
            </a:r>
            <a:r>
              <a:rPr lang="en-US" dirty="0" err="1"/>
              <a:t>LeMay</a:t>
            </a:r>
            <a:br>
              <a:rPr lang="en-US" dirty="0"/>
            </a:br>
            <a:r>
              <a:rPr lang="en-US" dirty="0"/>
              <a:t>                                               </a:t>
            </a:r>
            <a:r>
              <a:rPr lang="en-US" sz="1000" dirty="0"/>
              <a:t>Brainy Quotes</a:t>
            </a:r>
          </a:p>
        </p:txBody>
      </p:sp>
      <p:sp>
        <p:nvSpPr>
          <p:cNvPr id="4" name="Rectangle 3"/>
          <p:cNvSpPr/>
          <p:nvPr/>
        </p:nvSpPr>
        <p:spPr>
          <a:xfrm>
            <a:off x="1752600" y="4648200"/>
            <a:ext cx="5486400" cy="13542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a:t>My feelings of revulsion and foreboding about nuclear weapons had not changed an iota since 1945, and they have never left me. </a:t>
            </a:r>
          </a:p>
          <a:p>
            <a:r>
              <a:rPr lang="en-US" dirty="0"/>
              <a:t>                                              Daniel Ellsberg</a:t>
            </a:r>
          </a:p>
          <a:p>
            <a:r>
              <a:rPr lang="en-US" sz="1000" dirty="0"/>
              <a:t>                                                                                                           Brainy Quotes</a:t>
            </a:r>
          </a:p>
        </p:txBody>
      </p:sp>
    </p:spTree>
    <p:extLst>
      <p:ext uri="{BB962C8B-B14F-4D97-AF65-F5344CB8AC3E}">
        <p14:creationId xmlns:p14="http://schemas.microsoft.com/office/powerpoint/2010/main" val="344861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620000" cy="1569660"/>
          </a:xfrm>
          <a:prstGeom prst="rect">
            <a:avLst/>
          </a:prstGeom>
          <a:noFill/>
        </p:spPr>
        <p:txBody>
          <a:bodyPr wrap="square" rtlCol="0">
            <a:spAutoFit/>
          </a:bodyPr>
          <a:lstStyle/>
          <a:p>
            <a:r>
              <a:rPr lang="en-US" sz="4800" dirty="0"/>
              <a:t>Assign background reading in secondary sources.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852937"/>
            <a:ext cx="259168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936" y="2433837"/>
            <a:ext cx="26955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509" y="4419599"/>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79147" y="6326894"/>
            <a:ext cx="2286000" cy="246221"/>
          </a:xfrm>
          <a:prstGeom prst="rect">
            <a:avLst/>
          </a:prstGeom>
          <a:noFill/>
        </p:spPr>
        <p:txBody>
          <a:bodyPr wrap="square" rtlCol="0">
            <a:spAutoFit/>
          </a:bodyPr>
          <a:lstStyle/>
          <a:p>
            <a:r>
              <a:rPr lang="en-US" sz="1000" dirty="0"/>
              <a:t>Free clip art</a:t>
            </a:r>
          </a:p>
        </p:txBody>
      </p:sp>
    </p:spTree>
    <p:extLst>
      <p:ext uri="{BB962C8B-B14F-4D97-AF65-F5344CB8AC3E}">
        <p14:creationId xmlns:p14="http://schemas.microsoft.com/office/powerpoint/2010/main" val="396673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153400" cy="1938992"/>
          </a:xfrm>
          <a:prstGeom prst="rect">
            <a:avLst/>
          </a:prstGeom>
          <a:noFill/>
        </p:spPr>
        <p:txBody>
          <a:bodyPr wrap="square" rtlCol="0">
            <a:spAutoFit/>
          </a:bodyPr>
          <a:lstStyle/>
          <a:p>
            <a:r>
              <a:rPr lang="en-US" sz="4000" dirty="0"/>
              <a:t>Before beginning analysis of the document, provide ground rules for discussion.</a:t>
            </a:r>
          </a:p>
        </p:txBody>
      </p:sp>
      <p:sp>
        <p:nvSpPr>
          <p:cNvPr id="3" name="TextBox 2"/>
          <p:cNvSpPr txBox="1"/>
          <p:nvPr/>
        </p:nvSpPr>
        <p:spPr>
          <a:xfrm>
            <a:off x="914400" y="4495800"/>
            <a:ext cx="716280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AutoNum type="arabicPeriod"/>
            </a:pPr>
            <a:r>
              <a:rPr lang="en-US" sz="2400" dirty="0"/>
              <a:t>All opinions are to be respected.</a:t>
            </a:r>
          </a:p>
          <a:p>
            <a:pPr marL="342900" indent="-342900">
              <a:buAutoNum type="arabicPeriod"/>
            </a:pPr>
            <a:r>
              <a:rPr lang="en-US" sz="2400" dirty="0"/>
              <a:t>No one may interrupt while another is speaking.</a:t>
            </a:r>
          </a:p>
          <a:p>
            <a:pPr marL="342900" indent="-342900">
              <a:buAutoNum type="arabicPeriod"/>
            </a:pPr>
            <a:r>
              <a:rPr lang="en-US" sz="2400" dirty="0"/>
              <a:t>Personal attacks and sarcasm are forbidden.</a:t>
            </a:r>
          </a:p>
          <a:p>
            <a:pPr marL="342900" indent="-342900">
              <a:buAutoNum type="arabicPeriod"/>
            </a:pPr>
            <a:r>
              <a:rPr lang="en-US" sz="2400" dirty="0"/>
              <a:t>Focus on issues not on the person expressing an opinion.</a:t>
            </a:r>
          </a:p>
        </p:txBody>
      </p:sp>
      <p:sp>
        <p:nvSpPr>
          <p:cNvPr id="4" name="TextBox 3"/>
          <p:cNvSpPr txBox="1"/>
          <p:nvPr/>
        </p:nvSpPr>
        <p:spPr>
          <a:xfrm>
            <a:off x="2362200" y="3352800"/>
            <a:ext cx="3810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Rules of Engagement</a:t>
            </a:r>
          </a:p>
        </p:txBody>
      </p:sp>
    </p:spTree>
    <p:extLst>
      <p:ext uri="{BB962C8B-B14F-4D97-AF65-F5344CB8AC3E}">
        <p14:creationId xmlns:p14="http://schemas.microsoft.com/office/powerpoint/2010/main" val="235500888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TotalTime>
  <Words>420</Words>
  <Application>Microsoft Office PowerPoint</Application>
  <PresentationFormat>On-screen Show (4:3)</PresentationFormat>
  <Paragraphs>42</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Teaching Sensitive Subjects</vt:lpstr>
      <vt:lpstr>PowerPoint Presentation</vt:lpstr>
      <vt:lpstr>Many events in history produced, and in some cases continue to produce, strong and conflicting emotions. It is important for students not only to know about these events in history but to be able to think critically about them and draw their own conclusions.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Sensitive Subjects</dc:title>
  <dc:creator>Jo Ann</dc:creator>
  <cp:lastModifiedBy>Yandle, Ashley</cp:lastModifiedBy>
  <cp:revision>31</cp:revision>
  <dcterms:created xsi:type="dcterms:W3CDTF">2017-07-25T19:20:50Z</dcterms:created>
  <dcterms:modified xsi:type="dcterms:W3CDTF">2017-10-13T14:13:49Z</dcterms:modified>
</cp:coreProperties>
</file>